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 id="268" r:id="rId38"/>
    <p:sldId id="269" r:id="rId39"/>
    <p:sldId id="270" r:id="rId40"/>
    <p:sldId id="271" r:id="rId41"/>
    <p:sldId id="272" r:id="rId42"/>
    <p:sldId id="273" r:id="rId43"/>
    <p:sldId id="274" r:id="rId4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Light" charset="1" panose="020B0306030504020204"/>
      <p:regular r:id="rId10"/>
    </p:embeddedFont>
    <p:embeddedFont>
      <p:font typeface="Open Sans Light Bold" charset="1" panose="020B0806030504020204"/>
      <p:regular r:id="rId11"/>
    </p:embeddedFont>
    <p:embeddedFont>
      <p:font typeface="Open Sans Light Italics" charset="1" panose="020B0306030504020204"/>
      <p:regular r:id="rId12"/>
    </p:embeddedFont>
    <p:embeddedFont>
      <p:font typeface="Open Sans Light Bold Italics" charset="1" panose="020B0806030504020204"/>
      <p:regular r:id="rId13"/>
    </p:embeddedFont>
    <p:embeddedFont>
      <p:font typeface="Fira Sans Bold" charset="1" panose="020B0803050000020004"/>
      <p:regular r:id="rId14"/>
    </p:embeddedFont>
    <p:embeddedFont>
      <p:font typeface="Fira Sans Bold Bold" charset="1" panose="020B0903050000020004"/>
      <p:regular r:id="rId15"/>
    </p:embeddedFont>
    <p:embeddedFont>
      <p:font typeface="Fira Sans Bold Italics" charset="1" panose="020B0803050000020004"/>
      <p:regular r:id="rId16"/>
    </p:embeddedFont>
    <p:embeddedFont>
      <p:font typeface="Fira Sans Bold Bold Italics" charset="1" panose="020B0903050000020004"/>
      <p:regular r:id="rId17"/>
    </p:embeddedFont>
    <p:embeddedFont>
      <p:font typeface="Fira Sans Light" charset="1" panose="020B0403050000020004"/>
      <p:regular r:id="rId18"/>
    </p:embeddedFont>
    <p:embeddedFont>
      <p:font typeface="Fira Sans Light Bold" charset="1" panose="020B0503050000020004"/>
      <p:regular r:id="rId19"/>
    </p:embeddedFont>
    <p:embeddedFont>
      <p:font typeface="Fira Sans Light Italics" charset="1" panose="020B0403050000020004"/>
      <p:regular r:id="rId20"/>
    </p:embeddedFont>
    <p:embeddedFont>
      <p:font typeface="Fira Sans Light Bold Italics" charset="1" panose="020B0503050000020004"/>
      <p:regular r:id="rId21"/>
    </p:embeddedFont>
    <p:embeddedFont>
      <p:font typeface="Fira Sans Medium" charset="1" panose="020B0603050000020004"/>
      <p:regular r:id="rId22"/>
    </p:embeddedFont>
    <p:embeddedFont>
      <p:font typeface="Fira Sans Medium Bold" charset="1" panose="020B0603050000020004"/>
      <p:regular r:id="rId23"/>
    </p:embeddedFont>
    <p:embeddedFont>
      <p:font typeface="Fira Sans Medium Italics" charset="1" panose="020B0603050000020004"/>
      <p:regular r:id="rId24"/>
    </p:embeddedFont>
    <p:embeddedFont>
      <p:font typeface="Fira Sans Medium Bold Italics" charset="1" panose="020B0703050000020004"/>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36" Target="slides/slide11.xml" Type="http://schemas.openxmlformats.org/officeDocument/2006/relationships/slide"/><Relationship Id="rId37" Target="slides/slide12.xml" Type="http://schemas.openxmlformats.org/officeDocument/2006/relationships/slide"/><Relationship Id="rId38" Target="slides/slide13.xml" Type="http://schemas.openxmlformats.org/officeDocument/2006/relationships/slide"/><Relationship Id="rId39" Target="slides/slide14.xml" Type="http://schemas.openxmlformats.org/officeDocument/2006/relationships/slide"/><Relationship Id="rId4" Target="theme/theme1.xml" Type="http://schemas.openxmlformats.org/officeDocument/2006/relationships/theme"/><Relationship Id="rId40" Target="slides/slide15.xml" Type="http://schemas.openxmlformats.org/officeDocument/2006/relationships/slide"/><Relationship Id="rId41" Target="slides/slide16.xml" Type="http://schemas.openxmlformats.org/officeDocument/2006/relationships/slide"/><Relationship Id="rId42" Target="slides/slide17.xml" Type="http://schemas.openxmlformats.org/officeDocument/2006/relationships/slide"/><Relationship Id="rId43" Target="slides/slide18.xml" Type="http://schemas.openxmlformats.org/officeDocument/2006/relationships/slide"/><Relationship Id="rId44" Target="slides/slide19.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2.png>
</file>

<file path=ppt/media/image3.pn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 Id="rId4" Target="../media/image8.jpeg" Type="http://schemas.openxmlformats.org/officeDocument/2006/relationships/image"/><Relationship Id="rId5" Target="../media/image9.jpeg" Type="http://schemas.openxmlformats.org/officeDocument/2006/relationships/image"/><Relationship Id="rId6" Target="../media/image10.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2018849"/>
            <a:ext cx="9315931" cy="8719324"/>
            <a:chOff x="0" y="0"/>
            <a:chExt cx="12421242" cy="11625765"/>
          </a:xfrm>
        </p:grpSpPr>
        <p:sp>
          <p:nvSpPr>
            <p:cNvPr name="TextBox 3" id="3"/>
            <p:cNvSpPr txBox="true"/>
            <p:nvPr/>
          </p:nvSpPr>
          <p:spPr>
            <a:xfrm rot="0">
              <a:off x="0" y="-1073851"/>
              <a:ext cx="12421242" cy="10652784"/>
            </a:xfrm>
            <a:prstGeom prst="rect">
              <a:avLst/>
            </a:prstGeom>
          </p:spPr>
          <p:txBody>
            <a:bodyPr anchor="t" rtlCol="false" tIns="0" lIns="0" bIns="0" rIns="0">
              <a:spAutoFit/>
            </a:bodyPr>
            <a:lstStyle/>
            <a:p>
              <a:pPr>
                <a:lnSpc>
                  <a:spcPts val="12570"/>
                </a:lnSpc>
              </a:pPr>
              <a:r>
                <a:rPr lang="en-US" sz="10475">
                  <a:solidFill>
                    <a:srgbClr val="000000"/>
                  </a:solidFill>
                  <a:latin typeface="Fira Sans Bold"/>
                </a:rPr>
                <a:t>Database sederhana penjualan accessories handphone</a:t>
              </a:r>
            </a:p>
          </p:txBody>
        </p:sp>
        <p:sp>
          <p:nvSpPr>
            <p:cNvPr name="TextBox 4" id="4"/>
            <p:cNvSpPr txBox="true"/>
            <p:nvPr/>
          </p:nvSpPr>
          <p:spPr>
            <a:xfrm rot="0">
              <a:off x="0" y="9818021"/>
              <a:ext cx="12421242" cy="2921961"/>
            </a:xfrm>
            <a:prstGeom prst="rect">
              <a:avLst/>
            </a:prstGeom>
          </p:spPr>
          <p:txBody>
            <a:bodyPr anchor="t" rtlCol="false" tIns="0" lIns="0" bIns="0" rIns="0">
              <a:spAutoFit/>
            </a:bodyPr>
            <a:lstStyle/>
            <a:p>
              <a:pPr>
                <a:lnSpc>
                  <a:spcPts val="4399"/>
                </a:lnSpc>
              </a:pPr>
            </a:p>
            <a:p>
              <a:pPr>
                <a:lnSpc>
                  <a:spcPts val="4399"/>
                </a:lnSpc>
              </a:pPr>
            </a:p>
            <a:p>
              <a:pPr>
                <a:lnSpc>
                  <a:spcPts val="4399"/>
                </a:lnSpc>
              </a:pPr>
            </a:p>
            <a:p>
              <a:pPr>
                <a:lnSpc>
                  <a:spcPts val="4399"/>
                </a:lnSpc>
              </a:pPr>
              <a:r>
                <a:rPr lang="en-US" sz="3142">
                  <a:solidFill>
                    <a:srgbClr val="000000"/>
                  </a:solidFill>
                  <a:latin typeface="Fira Sans Light"/>
                </a:rPr>
                <a:t>Deskripsi singkat di sini</a:t>
              </a:r>
            </a:p>
          </p:txBody>
        </p:sp>
      </p:grpSp>
      <p:grpSp>
        <p:nvGrpSpPr>
          <p:cNvPr name="Group 5" id="5"/>
          <p:cNvGrpSpPr/>
          <p:nvPr/>
        </p:nvGrpSpPr>
        <p:grpSpPr>
          <a:xfrm rot="0">
            <a:off x="14328902" y="2317173"/>
            <a:ext cx="7321033" cy="6340049"/>
            <a:chOff x="0" y="0"/>
            <a:chExt cx="3619627" cy="3134614"/>
          </a:xfrm>
        </p:grpSpPr>
        <p:sp>
          <p:nvSpPr>
            <p:cNvPr name="Freeform 6" id="6"/>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2122944" y="7035126"/>
            <a:ext cx="4970154" cy="4304177"/>
            <a:chOff x="0" y="0"/>
            <a:chExt cx="3619627" cy="3134614"/>
          </a:xfrm>
        </p:grpSpPr>
        <p:sp>
          <p:nvSpPr>
            <p:cNvPr name="Freeform 8" id="8"/>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2336342" y="5954842"/>
            <a:ext cx="2271679" cy="1967285"/>
            <a:chOff x="0" y="0"/>
            <a:chExt cx="3619627" cy="3134614"/>
          </a:xfrm>
        </p:grpSpPr>
        <p:sp>
          <p:nvSpPr>
            <p:cNvPr name="Freeform 10" id="10"/>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1" id="11"/>
          <p:cNvGrpSpPr/>
          <p:nvPr/>
        </p:nvGrpSpPr>
        <p:grpSpPr>
          <a:xfrm rot="0">
            <a:off x="13737770" y="373605"/>
            <a:ext cx="3799619" cy="3290488"/>
            <a:chOff x="0" y="0"/>
            <a:chExt cx="3619627" cy="3134614"/>
          </a:xfrm>
        </p:grpSpPr>
        <p:sp>
          <p:nvSpPr>
            <p:cNvPr name="Freeform 12" id="12"/>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Tree>
  </p:cSld>
  <p:clrMapOvr>
    <a:masterClrMapping/>
  </p:clrMapOvr>
</p:sld>
</file>

<file path=ppt/slides/slide10.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1268572" y="8362981"/>
            <a:ext cx="17019428" cy="0"/>
          </a:xfrm>
          <a:prstGeom prst="line">
            <a:avLst/>
          </a:prstGeom>
          <a:ln cap="rnd" w="19050">
            <a:solidFill>
              <a:srgbClr val="004651"/>
            </a:solidFill>
            <a:prstDash val="solid"/>
            <a:headEnd type="none" len="sm" w="sm"/>
            <a:tailEnd type="none" len="sm" w="sm"/>
          </a:ln>
        </p:spPr>
      </p:sp>
      <p:sp>
        <p:nvSpPr>
          <p:cNvPr name="TextBox 3" id="3"/>
          <p:cNvSpPr txBox="true"/>
          <p:nvPr/>
        </p:nvSpPr>
        <p:spPr>
          <a:xfrm rot="0">
            <a:off x="2467719" y="1401987"/>
            <a:ext cx="5699080"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Database</a:t>
            </a:r>
          </a:p>
        </p:txBody>
      </p:sp>
      <p:grpSp>
        <p:nvGrpSpPr>
          <p:cNvPr name="Group 4" id="4"/>
          <p:cNvGrpSpPr/>
          <p:nvPr/>
        </p:nvGrpSpPr>
        <p:grpSpPr>
          <a:xfrm rot="0">
            <a:off x="1031805" y="8198352"/>
            <a:ext cx="380203" cy="329258"/>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6" id="6"/>
          <p:cNvGrpSpPr/>
          <p:nvPr/>
        </p:nvGrpSpPr>
        <p:grpSpPr>
          <a:xfrm rot="0">
            <a:off x="5317258" y="8198352"/>
            <a:ext cx="380203" cy="329258"/>
            <a:chOff x="0" y="0"/>
            <a:chExt cx="3619627" cy="3134614"/>
          </a:xfrm>
        </p:grpSpPr>
        <p:sp>
          <p:nvSpPr>
            <p:cNvPr name="Freeform 7" id="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8" id="8"/>
          <p:cNvGrpSpPr/>
          <p:nvPr/>
        </p:nvGrpSpPr>
        <p:grpSpPr>
          <a:xfrm rot="0">
            <a:off x="9605817" y="8217402"/>
            <a:ext cx="380203" cy="329258"/>
            <a:chOff x="0" y="0"/>
            <a:chExt cx="3619627" cy="3134614"/>
          </a:xfrm>
        </p:grpSpPr>
        <p:sp>
          <p:nvSpPr>
            <p:cNvPr name="Freeform 9" id="9"/>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0" id="10"/>
          <p:cNvGrpSpPr/>
          <p:nvPr/>
        </p:nvGrpSpPr>
        <p:grpSpPr>
          <a:xfrm rot="0">
            <a:off x="13894375" y="8198352"/>
            <a:ext cx="380203" cy="329258"/>
            <a:chOff x="0" y="0"/>
            <a:chExt cx="3619627" cy="3134614"/>
          </a:xfrm>
        </p:grpSpPr>
        <p:sp>
          <p:nvSpPr>
            <p:cNvPr name="Freeform 11" id="11"/>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2" id="12"/>
          <p:cNvGrpSpPr/>
          <p:nvPr/>
        </p:nvGrpSpPr>
        <p:grpSpPr>
          <a:xfrm rot="0">
            <a:off x="16799111" y="2687862"/>
            <a:ext cx="2977778" cy="2578770"/>
            <a:chOff x="0" y="0"/>
            <a:chExt cx="3619627" cy="3134614"/>
          </a:xfrm>
        </p:grpSpPr>
        <p:sp>
          <p:nvSpPr>
            <p:cNvPr name="Freeform 13" id="1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4" id="14"/>
          <p:cNvGrpSpPr/>
          <p:nvPr/>
        </p:nvGrpSpPr>
        <p:grpSpPr>
          <a:xfrm rot="0">
            <a:off x="13660090" y="-135282"/>
            <a:ext cx="4201515" cy="3638531"/>
            <a:chOff x="0" y="0"/>
            <a:chExt cx="3619627" cy="3134614"/>
          </a:xfrm>
        </p:grpSpPr>
        <p:sp>
          <p:nvSpPr>
            <p:cNvPr name="Freeform 15" id="1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6" id="16"/>
          <p:cNvGrpSpPr/>
          <p:nvPr/>
        </p:nvGrpSpPr>
        <p:grpSpPr>
          <a:xfrm rot="0">
            <a:off x="13243939" y="-956153"/>
            <a:ext cx="2481390" cy="2148895"/>
            <a:chOff x="0" y="0"/>
            <a:chExt cx="3619627" cy="3134614"/>
          </a:xfrm>
        </p:grpSpPr>
        <p:sp>
          <p:nvSpPr>
            <p:cNvPr name="Freeform 17" id="1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18" id="18"/>
          <p:cNvSpPr txBox="true"/>
          <p:nvPr/>
        </p:nvSpPr>
        <p:spPr>
          <a:xfrm rot="0">
            <a:off x="1748531" y="3612872"/>
            <a:ext cx="12526047" cy="2089151"/>
          </a:xfrm>
          <a:prstGeom prst="rect">
            <a:avLst/>
          </a:prstGeom>
        </p:spPr>
        <p:txBody>
          <a:bodyPr anchor="t" rtlCol="false" tIns="0" lIns="0" bIns="0" rIns="0">
            <a:spAutoFit/>
          </a:bodyPr>
          <a:lstStyle/>
          <a:p>
            <a:pPr algn="ctr">
              <a:lnSpc>
                <a:spcPts val="5599"/>
              </a:lnSpc>
              <a:spcBef>
                <a:spcPct val="0"/>
              </a:spcBef>
            </a:pPr>
            <a:r>
              <a:rPr lang="en-US" sz="3999">
                <a:solidFill>
                  <a:srgbClr val="000000"/>
                </a:solidFill>
                <a:latin typeface="Fira Sans Light"/>
              </a:rPr>
              <a:t>Database adalah pengolahan data yang memungkinkan penyimpanan, pengorganisasian, dan akses informasi yang tersimpan secara efisien.</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1268572" y="8362981"/>
            <a:ext cx="17019428" cy="0"/>
          </a:xfrm>
          <a:prstGeom prst="line">
            <a:avLst/>
          </a:prstGeom>
          <a:ln cap="rnd" w="19050">
            <a:solidFill>
              <a:srgbClr val="004651"/>
            </a:solidFill>
            <a:prstDash val="solid"/>
            <a:headEnd type="none" len="sm" w="sm"/>
            <a:tailEnd type="none" len="sm" w="sm"/>
          </a:ln>
        </p:spPr>
      </p:sp>
      <p:sp>
        <p:nvSpPr>
          <p:cNvPr name="TextBox 3" id="3"/>
          <p:cNvSpPr txBox="true"/>
          <p:nvPr/>
        </p:nvSpPr>
        <p:spPr>
          <a:xfrm rot="0">
            <a:off x="2467719" y="1401987"/>
            <a:ext cx="7926464"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Metode CRUD</a:t>
            </a:r>
          </a:p>
        </p:txBody>
      </p:sp>
      <p:grpSp>
        <p:nvGrpSpPr>
          <p:cNvPr name="Group 4" id="4"/>
          <p:cNvGrpSpPr/>
          <p:nvPr/>
        </p:nvGrpSpPr>
        <p:grpSpPr>
          <a:xfrm rot="0">
            <a:off x="1031805" y="8198352"/>
            <a:ext cx="380203" cy="329258"/>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6" id="6"/>
          <p:cNvGrpSpPr/>
          <p:nvPr/>
        </p:nvGrpSpPr>
        <p:grpSpPr>
          <a:xfrm rot="0">
            <a:off x="5317258" y="8198352"/>
            <a:ext cx="380203" cy="329258"/>
            <a:chOff x="0" y="0"/>
            <a:chExt cx="3619627" cy="3134614"/>
          </a:xfrm>
        </p:grpSpPr>
        <p:sp>
          <p:nvSpPr>
            <p:cNvPr name="Freeform 7" id="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8" id="8"/>
          <p:cNvGrpSpPr/>
          <p:nvPr/>
        </p:nvGrpSpPr>
        <p:grpSpPr>
          <a:xfrm rot="0">
            <a:off x="9605817" y="8217402"/>
            <a:ext cx="380203" cy="329258"/>
            <a:chOff x="0" y="0"/>
            <a:chExt cx="3619627" cy="3134614"/>
          </a:xfrm>
        </p:grpSpPr>
        <p:sp>
          <p:nvSpPr>
            <p:cNvPr name="Freeform 9" id="9"/>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0" id="10"/>
          <p:cNvGrpSpPr/>
          <p:nvPr/>
        </p:nvGrpSpPr>
        <p:grpSpPr>
          <a:xfrm rot="0">
            <a:off x="13894375" y="8198352"/>
            <a:ext cx="380203" cy="329258"/>
            <a:chOff x="0" y="0"/>
            <a:chExt cx="3619627" cy="3134614"/>
          </a:xfrm>
        </p:grpSpPr>
        <p:sp>
          <p:nvSpPr>
            <p:cNvPr name="Freeform 11" id="11"/>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2" id="12"/>
          <p:cNvGrpSpPr/>
          <p:nvPr/>
        </p:nvGrpSpPr>
        <p:grpSpPr>
          <a:xfrm rot="0">
            <a:off x="16799111" y="2687862"/>
            <a:ext cx="2977778" cy="2578770"/>
            <a:chOff x="0" y="0"/>
            <a:chExt cx="3619627" cy="3134614"/>
          </a:xfrm>
        </p:grpSpPr>
        <p:sp>
          <p:nvSpPr>
            <p:cNvPr name="Freeform 13" id="1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4" id="14"/>
          <p:cNvGrpSpPr/>
          <p:nvPr/>
        </p:nvGrpSpPr>
        <p:grpSpPr>
          <a:xfrm rot="0">
            <a:off x="13660090" y="-135282"/>
            <a:ext cx="4201515" cy="3638531"/>
            <a:chOff x="0" y="0"/>
            <a:chExt cx="3619627" cy="3134614"/>
          </a:xfrm>
        </p:grpSpPr>
        <p:sp>
          <p:nvSpPr>
            <p:cNvPr name="Freeform 15" id="1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6" id="16"/>
          <p:cNvGrpSpPr/>
          <p:nvPr/>
        </p:nvGrpSpPr>
        <p:grpSpPr>
          <a:xfrm rot="0">
            <a:off x="13243939" y="-956153"/>
            <a:ext cx="2481390" cy="2148895"/>
            <a:chOff x="0" y="0"/>
            <a:chExt cx="3619627" cy="3134614"/>
          </a:xfrm>
        </p:grpSpPr>
        <p:sp>
          <p:nvSpPr>
            <p:cNvPr name="Freeform 17" id="1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18" id="18"/>
          <p:cNvSpPr txBox="true"/>
          <p:nvPr/>
        </p:nvSpPr>
        <p:spPr>
          <a:xfrm rot="0">
            <a:off x="1748531" y="3612872"/>
            <a:ext cx="12526047" cy="2794001"/>
          </a:xfrm>
          <a:prstGeom prst="rect">
            <a:avLst/>
          </a:prstGeom>
        </p:spPr>
        <p:txBody>
          <a:bodyPr anchor="t" rtlCol="false" tIns="0" lIns="0" bIns="0" rIns="0">
            <a:spAutoFit/>
          </a:bodyPr>
          <a:lstStyle/>
          <a:p>
            <a:pPr algn="ctr">
              <a:lnSpc>
                <a:spcPts val="5599"/>
              </a:lnSpc>
              <a:spcBef>
                <a:spcPct val="0"/>
              </a:spcBef>
            </a:pPr>
            <a:r>
              <a:rPr lang="en-US" sz="3999">
                <a:solidFill>
                  <a:srgbClr val="000000"/>
                </a:solidFill>
                <a:latin typeface="Fira Sans Light"/>
              </a:rPr>
              <a:t>metode CRUD merupakan akronim dari Create, Read, Update, dan Delete. yaitu operasi dasar pada basis data untuk membuat, memperbaiki, dan menghapus data.</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1268572" y="8362981"/>
            <a:ext cx="17019428" cy="0"/>
          </a:xfrm>
          <a:prstGeom prst="line">
            <a:avLst/>
          </a:prstGeom>
          <a:ln cap="rnd" w="19050">
            <a:solidFill>
              <a:srgbClr val="004651"/>
            </a:solidFill>
            <a:prstDash val="solid"/>
            <a:headEnd type="none" len="sm" w="sm"/>
            <a:tailEnd type="none" len="sm" w="sm"/>
          </a:ln>
        </p:spPr>
      </p:sp>
      <p:sp>
        <p:nvSpPr>
          <p:cNvPr name="TextBox 3" id="3"/>
          <p:cNvSpPr txBox="true"/>
          <p:nvPr/>
        </p:nvSpPr>
        <p:spPr>
          <a:xfrm rot="0">
            <a:off x="2291872" y="1401987"/>
            <a:ext cx="7926464"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My SQL</a:t>
            </a:r>
          </a:p>
        </p:txBody>
      </p:sp>
      <p:grpSp>
        <p:nvGrpSpPr>
          <p:cNvPr name="Group 4" id="4"/>
          <p:cNvGrpSpPr/>
          <p:nvPr/>
        </p:nvGrpSpPr>
        <p:grpSpPr>
          <a:xfrm rot="0">
            <a:off x="1031805" y="8198352"/>
            <a:ext cx="380203" cy="329258"/>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6" id="6"/>
          <p:cNvGrpSpPr/>
          <p:nvPr/>
        </p:nvGrpSpPr>
        <p:grpSpPr>
          <a:xfrm rot="0">
            <a:off x="5317258" y="8198352"/>
            <a:ext cx="380203" cy="329258"/>
            <a:chOff x="0" y="0"/>
            <a:chExt cx="3619627" cy="3134614"/>
          </a:xfrm>
        </p:grpSpPr>
        <p:sp>
          <p:nvSpPr>
            <p:cNvPr name="Freeform 7" id="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8" id="8"/>
          <p:cNvGrpSpPr/>
          <p:nvPr/>
        </p:nvGrpSpPr>
        <p:grpSpPr>
          <a:xfrm rot="0">
            <a:off x="9605817" y="8217402"/>
            <a:ext cx="380203" cy="329258"/>
            <a:chOff x="0" y="0"/>
            <a:chExt cx="3619627" cy="3134614"/>
          </a:xfrm>
        </p:grpSpPr>
        <p:sp>
          <p:nvSpPr>
            <p:cNvPr name="Freeform 9" id="9"/>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0" id="10"/>
          <p:cNvGrpSpPr/>
          <p:nvPr/>
        </p:nvGrpSpPr>
        <p:grpSpPr>
          <a:xfrm rot="0">
            <a:off x="13894375" y="8198352"/>
            <a:ext cx="380203" cy="329258"/>
            <a:chOff x="0" y="0"/>
            <a:chExt cx="3619627" cy="3134614"/>
          </a:xfrm>
        </p:grpSpPr>
        <p:sp>
          <p:nvSpPr>
            <p:cNvPr name="Freeform 11" id="11"/>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2" id="12"/>
          <p:cNvGrpSpPr/>
          <p:nvPr/>
        </p:nvGrpSpPr>
        <p:grpSpPr>
          <a:xfrm rot="0">
            <a:off x="16799111" y="2687862"/>
            <a:ext cx="2977778" cy="2578770"/>
            <a:chOff x="0" y="0"/>
            <a:chExt cx="3619627" cy="3134614"/>
          </a:xfrm>
        </p:grpSpPr>
        <p:sp>
          <p:nvSpPr>
            <p:cNvPr name="Freeform 13" id="1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4" id="14"/>
          <p:cNvGrpSpPr/>
          <p:nvPr/>
        </p:nvGrpSpPr>
        <p:grpSpPr>
          <a:xfrm rot="0">
            <a:off x="13660090" y="-135282"/>
            <a:ext cx="4201515" cy="3638531"/>
            <a:chOff x="0" y="0"/>
            <a:chExt cx="3619627" cy="3134614"/>
          </a:xfrm>
        </p:grpSpPr>
        <p:sp>
          <p:nvSpPr>
            <p:cNvPr name="Freeform 15" id="1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6" id="16"/>
          <p:cNvGrpSpPr/>
          <p:nvPr/>
        </p:nvGrpSpPr>
        <p:grpSpPr>
          <a:xfrm rot="0">
            <a:off x="13243939" y="-956153"/>
            <a:ext cx="2481390" cy="2148895"/>
            <a:chOff x="0" y="0"/>
            <a:chExt cx="3619627" cy="3134614"/>
          </a:xfrm>
        </p:grpSpPr>
        <p:sp>
          <p:nvSpPr>
            <p:cNvPr name="Freeform 17" id="1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18" id="18"/>
          <p:cNvSpPr txBox="true"/>
          <p:nvPr/>
        </p:nvSpPr>
        <p:spPr>
          <a:xfrm rot="0">
            <a:off x="1748531" y="3612872"/>
            <a:ext cx="12526047" cy="2794001"/>
          </a:xfrm>
          <a:prstGeom prst="rect">
            <a:avLst/>
          </a:prstGeom>
        </p:spPr>
        <p:txBody>
          <a:bodyPr anchor="t" rtlCol="false" tIns="0" lIns="0" bIns="0" rIns="0">
            <a:spAutoFit/>
          </a:bodyPr>
          <a:lstStyle/>
          <a:p>
            <a:pPr algn="ctr">
              <a:lnSpc>
                <a:spcPts val="5599"/>
              </a:lnSpc>
              <a:spcBef>
                <a:spcPct val="0"/>
              </a:spcBef>
            </a:pPr>
            <a:r>
              <a:rPr lang="en-US" sz="3999">
                <a:solidFill>
                  <a:srgbClr val="000000"/>
                </a:solidFill>
                <a:latin typeface="Fira Sans Light"/>
              </a:rPr>
              <a:t>MySQL adalah Relational Database Management System (RDBMS) yang populer dan gratis, menyediakan fungsi-fungsi pengelolaan basis data seperti penyimpanan, manipulasi, dan pengambilan data.</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1028700" y="2201008"/>
            <a:ext cx="14766361" cy="1581150"/>
          </a:xfrm>
          <a:prstGeom prst="rect">
            <a:avLst/>
          </a:prstGeom>
        </p:spPr>
        <p:txBody>
          <a:bodyPr anchor="t" rtlCol="false" tIns="0" lIns="0" bIns="0" rIns="0">
            <a:spAutoFit/>
          </a:bodyPr>
          <a:lstStyle/>
          <a:p>
            <a:pPr>
              <a:lnSpc>
                <a:spcPts val="12480"/>
              </a:lnSpc>
            </a:pPr>
            <a:r>
              <a:rPr lang="en-US" sz="10400">
                <a:solidFill>
                  <a:srgbClr val="A4E473"/>
                </a:solidFill>
                <a:latin typeface="Fira Sans Medium"/>
              </a:rPr>
              <a:t>METODOLOGI</a:t>
            </a:r>
          </a:p>
        </p:txBody>
      </p:sp>
      <p:grpSp>
        <p:nvGrpSpPr>
          <p:cNvPr name="Group 3" id="3"/>
          <p:cNvGrpSpPr/>
          <p:nvPr/>
        </p:nvGrpSpPr>
        <p:grpSpPr>
          <a:xfrm rot="0">
            <a:off x="-3563094" y="6077994"/>
            <a:ext cx="6383425" cy="5528076"/>
            <a:chOff x="0" y="0"/>
            <a:chExt cx="3619627" cy="3134614"/>
          </a:xfrm>
        </p:grpSpPr>
        <p:sp>
          <p:nvSpPr>
            <p:cNvPr name="Freeform 4" id="4"/>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5" id="5"/>
          <p:cNvGrpSpPr/>
          <p:nvPr/>
        </p:nvGrpSpPr>
        <p:grpSpPr>
          <a:xfrm rot="0">
            <a:off x="1671665" y="7004492"/>
            <a:ext cx="3034530" cy="2627917"/>
            <a:chOff x="0" y="0"/>
            <a:chExt cx="3619627" cy="3134614"/>
          </a:xfrm>
        </p:grpSpPr>
        <p:sp>
          <p:nvSpPr>
            <p:cNvPr name="Freeform 6" id="6"/>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7" id="7"/>
          <p:cNvGrpSpPr/>
          <p:nvPr/>
        </p:nvGrpSpPr>
        <p:grpSpPr>
          <a:xfrm rot="0">
            <a:off x="4053492" y="8956750"/>
            <a:ext cx="2141618" cy="1854652"/>
            <a:chOff x="0" y="0"/>
            <a:chExt cx="3619627" cy="3134614"/>
          </a:xfrm>
        </p:grpSpPr>
        <p:sp>
          <p:nvSpPr>
            <p:cNvPr name="Freeform 8" id="8"/>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14.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3110578" y="-783398"/>
            <a:ext cx="13031070" cy="11284968"/>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6786776" y="-286119"/>
            <a:ext cx="5276948" cy="4569862"/>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6" id="6"/>
          <p:cNvSpPr txBox="true"/>
          <p:nvPr/>
        </p:nvSpPr>
        <p:spPr>
          <a:xfrm rot="0">
            <a:off x="290338" y="962025"/>
            <a:ext cx="7051814" cy="1971675"/>
          </a:xfrm>
          <a:prstGeom prst="rect">
            <a:avLst/>
          </a:prstGeom>
        </p:spPr>
        <p:txBody>
          <a:bodyPr anchor="t" rtlCol="false" tIns="0" lIns="0" bIns="0" rIns="0">
            <a:spAutoFit/>
          </a:bodyPr>
          <a:lstStyle/>
          <a:p>
            <a:pPr>
              <a:lnSpc>
                <a:spcPts val="7800"/>
              </a:lnSpc>
              <a:spcBef>
                <a:spcPct val="0"/>
              </a:spcBef>
            </a:pPr>
            <a:r>
              <a:rPr lang="en-US" sz="6000" spc="-60">
                <a:solidFill>
                  <a:srgbClr val="F4F4F4"/>
                </a:solidFill>
                <a:latin typeface="Fira Sans Medium"/>
              </a:rPr>
              <a:t>Metode Pembuatan prgram</a:t>
            </a:r>
          </a:p>
        </p:txBody>
      </p:sp>
      <p:sp>
        <p:nvSpPr>
          <p:cNvPr name="TextBox 7" id="7"/>
          <p:cNvSpPr txBox="true"/>
          <p:nvPr/>
        </p:nvSpPr>
        <p:spPr>
          <a:xfrm rot="0">
            <a:off x="489822" y="3571013"/>
            <a:ext cx="6652846" cy="4939030"/>
          </a:xfrm>
          <a:prstGeom prst="rect">
            <a:avLst/>
          </a:prstGeom>
        </p:spPr>
        <p:txBody>
          <a:bodyPr anchor="t" rtlCol="false" tIns="0" lIns="0" bIns="0" rIns="0">
            <a:spAutoFit/>
          </a:bodyPr>
          <a:lstStyle/>
          <a:p>
            <a:pPr algn="ctr">
              <a:lnSpc>
                <a:spcPts val="3919"/>
              </a:lnSpc>
              <a:spcBef>
                <a:spcPct val="0"/>
              </a:spcBef>
            </a:pPr>
            <a:r>
              <a:rPr lang="en-US" sz="2799">
                <a:solidFill>
                  <a:srgbClr val="F4F4F4"/>
                </a:solidFill>
                <a:latin typeface="Fira Sans Light"/>
              </a:rPr>
              <a:t>Metode Pembuatan Program kita menggunakan Metode CRUD adalah akronim untuk Create, Read, Update, dan Delete, yaitu operasi dasar dalam pengelolaan data pada basis data. Dalam pembuatan program, metode CRUD dapat digunakan sebagai salah satu metodologi untuk membuat aplikasi yang berinteraksi dengan basis data. Metode ini mengikuti tahapan-tahapan berikut:</a:t>
            </a:r>
          </a:p>
        </p:txBody>
      </p:sp>
      <p:sp>
        <p:nvSpPr>
          <p:cNvPr name="TextBox 8" id="8"/>
          <p:cNvSpPr txBox="true"/>
          <p:nvPr/>
        </p:nvSpPr>
        <p:spPr>
          <a:xfrm rot="0">
            <a:off x="11816727" y="1932137"/>
            <a:ext cx="5442573" cy="7781290"/>
          </a:xfrm>
          <a:prstGeom prst="rect">
            <a:avLst/>
          </a:prstGeom>
        </p:spPr>
        <p:txBody>
          <a:bodyPr anchor="t" rtlCol="false" tIns="0" lIns="0" bIns="0" rIns="0">
            <a:spAutoFit/>
          </a:bodyPr>
          <a:lstStyle/>
          <a:p>
            <a:pPr algn="ctr">
              <a:lnSpc>
                <a:spcPts val="4759"/>
              </a:lnSpc>
            </a:pPr>
            <a:r>
              <a:rPr lang="en-US" sz="3399">
                <a:solidFill>
                  <a:srgbClr val="004651"/>
                </a:solidFill>
                <a:latin typeface="Fira Sans Light Bold"/>
              </a:rPr>
              <a:t>Create : menambhkan data baru kedalam database.</a:t>
            </a:r>
          </a:p>
          <a:p>
            <a:pPr algn="ctr">
              <a:lnSpc>
                <a:spcPts val="4759"/>
              </a:lnSpc>
            </a:pPr>
          </a:p>
          <a:p>
            <a:pPr algn="ctr">
              <a:lnSpc>
                <a:spcPts val="4759"/>
              </a:lnSpc>
            </a:pPr>
            <a:r>
              <a:rPr lang="en-US" sz="3399">
                <a:solidFill>
                  <a:srgbClr val="004651"/>
                </a:solidFill>
                <a:latin typeface="Fira Sans Light Bold"/>
              </a:rPr>
              <a:t>Read : membaca data dari database.</a:t>
            </a:r>
          </a:p>
          <a:p>
            <a:pPr algn="ctr">
              <a:lnSpc>
                <a:spcPts val="4759"/>
              </a:lnSpc>
            </a:pPr>
          </a:p>
          <a:p>
            <a:pPr algn="ctr">
              <a:lnSpc>
                <a:spcPts val="4759"/>
              </a:lnSpc>
            </a:pPr>
            <a:r>
              <a:rPr lang="en-US" sz="3399">
                <a:solidFill>
                  <a:srgbClr val="004651"/>
                </a:solidFill>
                <a:latin typeface="Fira Sans Light Bold"/>
              </a:rPr>
              <a:t>Update : memperbarui data yang ada di database.</a:t>
            </a:r>
          </a:p>
          <a:p>
            <a:pPr algn="ctr">
              <a:lnSpc>
                <a:spcPts val="4759"/>
              </a:lnSpc>
            </a:pPr>
          </a:p>
          <a:p>
            <a:pPr algn="ctr">
              <a:lnSpc>
                <a:spcPts val="4759"/>
              </a:lnSpc>
            </a:pPr>
            <a:r>
              <a:rPr lang="en-US" sz="3399">
                <a:solidFill>
                  <a:srgbClr val="004651"/>
                </a:solidFill>
                <a:latin typeface="Fira Sans Light Bold"/>
              </a:rPr>
              <a:t>Delete : menghapus data dari database.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3563094" y="6077994"/>
            <a:ext cx="6383425" cy="5528076"/>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671665" y="7004492"/>
            <a:ext cx="3034530" cy="2627917"/>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6" id="6"/>
          <p:cNvGrpSpPr/>
          <p:nvPr/>
        </p:nvGrpSpPr>
        <p:grpSpPr>
          <a:xfrm rot="0">
            <a:off x="4053492" y="8956750"/>
            <a:ext cx="2141618" cy="1854652"/>
            <a:chOff x="0" y="0"/>
            <a:chExt cx="3619627" cy="3134614"/>
          </a:xfrm>
        </p:grpSpPr>
        <p:sp>
          <p:nvSpPr>
            <p:cNvPr name="Freeform 7" id="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pic>
        <p:nvPicPr>
          <p:cNvPr name="Picture 8" id="8"/>
          <p:cNvPicPr>
            <a:picLocks noChangeAspect="true"/>
          </p:cNvPicPr>
          <p:nvPr/>
        </p:nvPicPr>
        <p:blipFill>
          <a:blip r:embed="rId2"/>
          <a:srcRect l="0" t="0" r="0" b="0"/>
          <a:stretch>
            <a:fillRect/>
          </a:stretch>
        </p:blipFill>
        <p:spPr>
          <a:xfrm flipH="false" flipV="false" rot="0">
            <a:off x="8342493" y="629556"/>
            <a:ext cx="5636871" cy="9027889"/>
          </a:xfrm>
          <a:prstGeom prst="rect">
            <a:avLst/>
          </a:prstGeom>
        </p:spPr>
      </p:pic>
      <p:sp>
        <p:nvSpPr>
          <p:cNvPr name="TextBox 9" id="9"/>
          <p:cNvSpPr txBox="true"/>
          <p:nvPr/>
        </p:nvSpPr>
        <p:spPr>
          <a:xfrm rot="0">
            <a:off x="1470124" y="547370"/>
            <a:ext cx="4152213" cy="481330"/>
          </a:xfrm>
          <a:prstGeom prst="rect">
            <a:avLst/>
          </a:prstGeom>
        </p:spPr>
        <p:txBody>
          <a:bodyPr anchor="t" rtlCol="false" tIns="0" lIns="0" bIns="0" rIns="0">
            <a:spAutoFit/>
          </a:bodyPr>
          <a:lstStyle/>
          <a:p>
            <a:pPr algn="ctr">
              <a:lnSpc>
                <a:spcPts val="3919"/>
              </a:lnSpc>
              <a:spcBef>
                <a:spcPct val="0"/>
              </a:spcBef>
            </a:pPr>
            <a:r>
              <a:rPr lang="en-US" sz="2799">
                <a:solidFill>
                  <a:srgbClr val="FFFFFF"/>
                </a:solidFill>
                <a:latin typeface="Fira Sans Light"/>
              </a:rPr>
              <a:t>Flowcchart program</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2804984" cy="6226137"/>
            <a:chOff x="0" y="0"/>
            <a:chExt cx="11048529" cy="5372100"/>
          </a:xfrm>
        </p:grpSpPr>
        <p:sp>
          <p:nvSpPr>
            <p:cNvPr name="Freeform 3" id="3"/>
            <p:cNvSpPr/>
            <p:nvPr/>
          </p:nvSpPr>
          <p:spPr>
            <a:xfrm>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pSp>
        <p:nvGrpSpPr>
          <p:cNvPr name="Group 4" id="4"/>
          <p:cNvGrpSpPr/>
          <p:nvPr/>
        </p:nvGrpSpPr>
        <p:grpSpPr>
          <a:xfrm rot="0">
            <a:off x="8611724" y="-865713"/>
            <a:ext cx="2695438" cy="2334501"/>
            <a:chOff x="0" y="0"/>
            <a:chExt cx="6202680" cy="5372100"/>
          </a:xfrm>
        </p:grpSpPr>
        <p:sp>
          <p:nvSpPr>
            <p:cNvPr name="Freeform 5" id="5"/>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pic>
        <p:nvPicPr>
          <p:cNvPr name="Picture 6" id="6"/>
          <p:cNvPicPr>
            <a:picLocks noChangeAspect="true"/>
          </p:cNvPicPr>
          <p:nvPr/>
        </p:nvPicPr>
        <p:blipFill>
          <a:blip r:embed="rId2"/>
          <a:srcRect l="0" t="0" r="0" b="0"/>
          <a:stretch>
            <a:fillRect/>
          </a:stretch>
        </p:blipFill>
        <p:spPr>
          <a:xfrm flipH="false" flipV="false" rot="0">
            <a:off x="482663" y="3743243"/>
            <a:ext cx="8129061" cy="4570365"/>
          </a:xfrm>
          <a:prstGeom prst="rect">
            <a:avLst/>
          </a:prstGeom>
        </p:spPr>
      </p:pic>
      <p:pic>
        <p:nvPicPr>
          <p:cNvPr name="Picture 7" id="7"/>
          <p:cNvPicPr>
            <a:picLocks noChangeAspect="true"/>
          </p:cNvPicPr>
          <p:nvPr/>
        </p:nvPicPr>
        <p:blipFill>
          <a:blip r:embed="rId3"/>
          <a:srcRect l="0" t="0" r="0" b="0"/>
          <a:stretch>
            <a:fillRect/>
          </a:stretch>
        </p:blipFill>
        <p:spPr>
          <a:xfrm flipH="false" flipV="false" rot="0">
            <a:off x="9440703" y="3743243"/>
            <a:ext cx="8221883" cy="4622552"/>
          </a:xfrm>
          <a:prstGeom prst="rect">
            <a:avLst/>
          </a:prstGeom>
        </p:spPr>
      </p:pic>
      <p:sp>
        <p:nvSpPr>
          <p:cNvPr name="TextBox 8" id="8"/>
          <p:cNvSpPr txBox="true"/>
          <p:nvPr/>
        </p:nvSpPr>
        <p:spPr>
          <a:xfrm rot="0">
            <a:off x="1028700" y="962025"/>
            <a:ext cx="6629142" cy="9810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000000"/>
                </a:solidFill>
                <a:latin typeface="Fira Sans Medium"/>
              </a:rPr>
              <a:t>Hasil program</a:t>
            </a:r>
          </a:p>
        </p:txBody>
      </p:sp>
    </p:spTree>
  </p:cSld>
  <p:clrMapOvr>
    <a:masterClrMapping/>
  </p:clrMapOvr>
</p:sld>
</file>

<file path=ppt/slides/slide17.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AutoShape 2" id="2"/>
          <p:cNvSpPr/>
          <p:nvPr/>
        </p:nvSpPr>
        <p:spPr>
          <a:xfrm rot="0">
            <a:off x="1028700" y="2912062"/>
            <a:ext cx="16230600" cy="5087122"/>
          </a:xfrm>
          <a:prstGeom prst="rect">
            <a:avLst/>
          </a:prstGeom>
          <a:solidFill>
            <a:srgbClr val="F4F4F4"/>
          </a:solidFill>
        </p:spPr>
      </p:sp>
      <p:sp>
        <p:nvSpPr>
          <p:cNvPr name="TextBox 3" id="3"/>
          <p:cNvSpPr txBox="true"/>
          <p:nvPr/>
        </p:nvSpPr>
        <p:spPr>
          <a:xfrm rot="0">
            <a:off x="1028700" y="1028700"/>
            <a:ext cx="9113560" cy="1152525"/>
          </a:xfrm>
          <a:prstGeom prst="rect">
            <a:avLst/>
          </a:prstGeom>
        </p:spPr>
        <p:txBody>
          <a:bodyPr anchor="t" rtlCol="false" tIns="0" lIns="0" bIns="0" rIns="0">
            <a:spAutoFit/>
          </a:bodyPr>
          <a:lstStyle/>
          <a:p>
            <a:pPr>
              <a:lnSpc>
                <a:spcPts val="9119"/>
              </a:lnSpc>
              <a:spcBef>
                <a:spcPct val="0"/>
              </a:spcBef>
            </a:pPr>
            <a:r>
              <a:rPr lang="en-US" sz="7599" spc="-75">
                <a:solidFill>
                  <a:srgbClr val="F4F4F4"/>
                </a:solidFill>
                <a:latin typeface="Fira Sans Medium"/>
              </a:rPr>
              <a:t>KESIMPULAN</a:t>
            </a:r>
          </a:p>
        </p:txBody>
      </p:sp>
      <p:sp>
        <p:nvSpPr>
          <p:cNvPr name="TextBox 4" id="4"/>
          <p:cNvSpPr txBox="true"/>
          <p:nvPr/>
        </p:nvSpPr>
        <p:spPr>
          <a:xfrm rot="0">
            <a:off x="1351085" y="3097233"/>
            <a:ext cx="14911754" cy="4640580"/>
          </a:xfrm>
          <a:prstGeom prst="rect">
            <a:avLst/>
          </a:prstGeom>
        </p:spPr>
        <p:txBody>
          <a:bodyPr anchor="t" rtlCol="false" tIns="0" lIns="0" bIns="0" rIns="0">
            <a:spAutoFit/>
          </a:bodyPr>
          <a:lstStyle/>
          <a:p>
            <a:pPr>
              <a:lnSpc>
                <a:spcPts val="4619"/>
              </a:lnSpc>
            </a:pPr>
            <a:r>
              <a:rPr lang="en-US" sz="3299">
                <a:solidFill>
                  <a:srgbClr val="000000"/>
                </a:solidFill>
                <a:latin typeface="Fira Sans Light Bold"/>
              </a:rPr>
              <a:t>Adapun kesimpulan yang dapat diambil sebagai berikut :</a:t>
            </a:r>
          </a:p>
          <a:p>
            <a:pPr>
              <a:lnSpc>
                <a:spcPts val="4619"/>
              </a:lnSpc>
            </a:pPr>
            <a:r>
              <a:rPr lang="en-US" sz="3299">
                <a:solidFill>
                  <a:srgbClr val="000000"/>
                </a:solidFill>
                <a:latin typeface="Fira Sans Light Bold"/>
              </a:rPr>
              <a:t>1. Sistem yang dirancang adalah sistem yang berbentuk aplikasi Data      Penjualan Barang. Aplikasi Database Penjualan barang dalam mendata pembeli agar lebih efektif dan efisien.</a:t>
            </a:r>
          </a:p>
          <a:p>
            <a:pPr>
              <a:lnSpc>
                <a:spcPts val="4619"/>
              </a:lnSpc>
            </a:pPr>
            <a:r>
              <a:rPr lang="en-US" sz="3299">
                <a:solidFill>
                  <a:srgbClr val="000000"/>
                </a:solidFill>
                <a:latin typeface="Fira Sans Light Bold"/>
              </a:rPr>
              <a:t>2. Menggunakan aplikasi Database Penjualan barang ini dapat mengetahui status Pembelian.</a:t>
            </a:r>
          </a:p>
          <a:p>
            <a:pPr>
              <a:lnSpc>
                <a:spcPts val="4619"/>
              </a:lnSpc>
              <a:spcBef>
                <a:spcPct val="0"/>
              </a:spcBef>
            </a:pPr>
            <a:r>
              <a:rPr lang="en-US" sz="3299">
                <a:solidFill>
                  <a:srgbClr val="000000"/>
                </a:solidFill>
                <a:latin typeface="Fira Sans Light Bold"/>
              </a:rPr>
              <a:t>3. Aplikasi Penjualan barang  ini telah menggunakan database, maka aplikasi Penjualan barang ini akan membantu dalam membuat laporan pembelian.</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328902" y="2317173"/>
            <a:ext cx="7321033" cy="6340049"/>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12122944" y="7035126"/>
            <a:ext cx="4970154" cy="4304177"/>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0">
            <a:off x="12336342" y="5954842"/>
            <a:ext cx="2271679" cy="1967285"/>
            <a:chOff x="0" y="0"/>
            <a:chExt cx="3619627" cy="3134614"/>
          </a:xfrm>
        </p:grpSpPr>
        <p:sp>
          <p:nvSpPr>
            <p:cNvPr name="Freeform 7" id="7"/>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8" id="8"/>
          <p:cNvGrpSpPr/>
          <p:nvPr/>
        </p:nvGrpSpPr>
        <p:grpSpPr>
          <a:xfrm rot="0">
            <a:off x="13737770" y="373605"/>
            <a:ext cx="3799619" cy="3290488"/>
            <a:chOff x="0" y="0"/>
            <a:chExt cx="3619627" cy="3134614"/>
          </a:xfrm>
        </p:grpSpPr>
        <p:sp>
          <p:nvSpPr>
            <p:cNvPr name="Freeform 9" id="9"/>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pic>
        <p:nvPicPr>
          <p:cNvPr name="Picture 10" id="10"/>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678758" cy="586200"/>
          </a:xfrm>
          <a:prstGeom prst="rect">
            <a:avLst/>
          </a:prstGeom>
        </p:spPr>
      </p:pic>
      <p:sp>
        <p:nvSpPr>
          <p:cNvPr name="TextBox 11" id="11"/>
          <p:cNvSpPr txBox="true"/>
          <p:nvPr/>
        </p:nvSpPr>
        <p:spPr>
          <a:xfrm rot="0">
            <a:off x="1460332" y="3788836"/>
            <a:ext cx="11238458" cy="2166006"/>
          </a:xfrm>
          <a:prstGeom prst="rect">
            <a:avLst/>
          </a:prstGeom>
        </p:spPr>
        <p:txBody>
          <a:bodyPr anchor="t" rtlCol="false" tIns="0" lIns="0" bIns="0" rIns="0">
            <a:spAutoFit/>
          </a:bodyPr>
          <a:lstStyle/>
          <a:p>
            <a:pPr algn="ctr">
              <a:lnSpc>
                <a:spcPts val="17638"/>
              </a:lnSpc>
            </a:pPr>
            <a:r>
              <a:rPr lang="en-US" sz="12599">
                <a:solidFill>
                  <a:srgbClr val="000000"/>
                </a:solidFill>
                <a:latin typeface="Open Sans Light Bold"/>
              </a:rPr>
              <a:t>TERIMA KASIH</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AutoShape 2" id="2"/>
          <p:cNvSpPr/>
          <p:nvPr/>
        </p:nvSpPr>
        <p:spPr>
          <a:xfrm rot="0">
            <a:off x="1028700" y="2912062"/>
            <a:ext cx="16230600" cy="5087122"/>
          </a:xfrm>
          <a:prstGeom prst="rect">
            <a:avLst/>
          </a:prstGeom>
          <a:solidFill>
            <a:srgbClr val="F4F4F4"/>
          </a:solidFill>
        </p:spPr>
      </p:sp>
      <p:sp>
        <p:nvSpPr>
          <p:cNvPr name="TextBox 3" id="3"/>
          <p:cNvSpPr txBox="true"/>
          <p:nvPr/>
        </p:nvSpPr>
        <p:spPr>
          <a:xfrm rot="0">
            <a:off x="1028700" y="1028700"/>
            <a:ext cx="9113560" cy="1152471"/>
          </a:xfrm>
          <a:prstGeom prst="rect">
            <a:avLst/>
          </a:prstGeom>
        </p:spPr>
        <p:txBody>
          <a:bodyPr anchor="t" rtlCol="false" tIns="0" lIns="0" bIns="0" rIns="0">
            <a:spAutoFit/>
          </a:bodyPr>
          <a:lstStyle/>
          <a:p>
            <a:pPr>
              <a:lnSpc>
                <a:spcPts val="9119"/>
              </a:lnSpc>
              <a:spcBef>
                <a:spcPct val="0"/>
              </a:spcBef>
            </a:pPr>
            <a:r>
              <a:rPr lang="en-US" sz="7599" spc="-75">
                <a:solidFill>
                  <a:srgbClr val="F4F4F4"/>
                </a:solidFill>
                <a:latin typeface="Fira Sans Medium"/>
              </a:rPr>
              <a:t>Papan Tulis</a:t>
            </a:r>
          </a:p>
        </p:txBody>
      </p:sp>
      <p:grpSp>
        <p:nvGrpSpPr>
          <p:cNvPr name="Group 4" id="4"/>
          <p:cNvGrpSpPr>
            <a:grpSpLocks noChangeAspect="true"/>
          </p:cNvGrpSpPr>
          <p:nvPr/>
        </p:nvGrpSpPr>
        <p:grpSpPr>
          <a:xfrm rot="0">
            <a:off x="1335763" y="3345365"/>
            <a:ext cx="840801" cy="840798"/>
            <a:chOff x="0" y="0"/>
            <a:chExt cx="6350000" cy="6349975"/>
          </a:xfrm>
        </p:grpSpPr>
        <p:sp>
          <p:nvSpPr>
            <p:cNvPr name="Freeform 5" id="5"/>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41040" r="-88459" t="-36478" b="-207988"/>
              </a:stretch>
            </a:blipFill>
          </p:spPr>
        </p:sp>
      </p:grpSp>
      <p:grpSp>
        <p:nvGrpSpPr>
          <p:cNvPr name="Group 6" id="6"/>
          <p:cNvGrpSpPr>
            <a:grpSpLocks noChangeAspect="true"/>
          </p:cNvGrpSpPr>
          <p:nvPr/>
        </p:nvGrpSpPr>
        <p:grpSpPr>
          <a:xfrm rot="0">
            <a:off x="2354405" y="3345365"/>
            <a:ext cx="840801" cy="840798"/>
            <a:chOff x="0" y="0"/>
            <a:chExt cx="6350000" cy="6349975"/>
          </a:xfrm>
        </p:grpSpPr>
        <p:sp>
          <p:nvSpPr>
            <p:cNvPr name="Freeform 7" id="7"/>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102283" r="-213840" t="-20957" b="-156286"/>
              </a:stretch>
            </a:blipFill>
          </p:spPr>
        </p:sp>
      </p:grpSp>
      <p:grpSp>
        <p:nvGrpSpPr>
          <p:cNvPr name="Group 8" id="8"/>
          <p:cNvGrpSpPr>
            <a:grpSpLocks noChangeAspect="true"/>
          </p:cNvGrpSpPr>
          <p:nvPr/>
        </p:nvGrpSpPr>
        <p:grpSpPr>
          <a:xfrm rot="0">
            <a:off x="3373046" y="3345365"/>
            <a:ext cx="840801" cy="840798"/>
            <a:chOff x="0" y="0"/>
            <a:chExt cx="6350000" cy="6349975"/>
          </a:xfrm>
        </p:grpSpPr>
        <p:sp>
          <p:nvSpPr>
            <p:cNvPr name="Freeform 9" id="9"/>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52112" r="-60967" t="-59341" b="-160478"/>
              </a:stretch>
            </a:blipFill>
          </p:spPr>
        </p:sp>
      </p:grpSp>
      <p:grpSp>
        <p:nvGrpSpPr>
          <p:cNvPr name="Group 10" id="10"/>
          <p:cNvGrpSpPr/>
          <p:nvPr/>
        </p:nvGrpSpPr>
        <p:grpSpPr>
          <a:xfrm rot="0">
            <a:off x="9679403" y="3528223"/>
            <a:ext cx="2506383" cy="1315879"/>
            <a:chOff x="0" y="0"/>
            <a:chExt cx="1035847" cy="543831"/>
          </a:xfrm>
        </p:grpSpPr>
        <p:sp>
          <p:nvSpPr>
            <p:cNvPr name="Freeform 11" id="11"/>
            <p:cNvSpPr/>
            <p:nvPr/>
          </p:nvSpPr>
          <p:spPr>
            <a:xfrm>
              <a:off x="0" y="0"/>
              <a:ext cx="1035847" cy="543831"/>
            </a:xfrm>
            <a:custGeom>
              <a:avLst/>
              <a:gdLst/>
              <a:ahLst/>
              <a:cxnLst/>
              <a:rect r="r" b="b" t="t" l="l"/>
              <a:pathLst>
                <a:path h="543831" w="1035847">
                  <a:moveTo>
                    <a:pt x="0" y="0"/>
                  </a:moveTo>
                  <a:lnTo>
                    <a:pt x="1035847" y="0"/>
                  </a:lnTo>
                  <a:lnTo>
                    <a:pt x="1035847" y="543831"/>
                  </a:lnTo>
                  <a:lnTo>
                    <a:pt x="0" y="543831"/>
                  </a:lnTo>
                  <a:close/>
                </a:path>
              </a:pathLst>
            </a:custGeom>
            <a:solidFill>
              <a:srgbClr val="00A181"/>
            </a:solidFill>
          </p:spPr>
        </p:sp>
        <p:sp>
          <p:nvSpPr>
            <p:cNvPr name="TextBox 12" id="12"/>
            <p:cNvSpPr txBox="true"/>
            <p:nvPr/>
          </p:nvSpPr>
          <p:spPr>
            <a:xfrm>
              <a:off x="0" y="-38100"/>
              <a:ext cx="812800" cy="850900"/>
            </a:xfrm>
            <a:prstGeom prst="rect">
              <a:avLst/>
            </a:prstGeom>
          </p:spPr>
          <p:txBody>
            <a:bodyPr anchor="ctr" rtlCol="false" tIns="254000" lIns="254000" bIns="254000" rIns="254000"/>
            <a:lstStyle/>
            <a:p>
              <a:pPr algn="ctr">
                <a:lnSpc>
                  <a:spcPts val="2100"/>
                </a:lnSpc>
              </a:pPr>
              <a:r>
                <a:rPr lang="en-US" sz="1500">
                  <a:solidFill>
                    <a:srgbClr val="F4F4F4"/>
                  </a:solidFill>
                  <a:latin typeface="Fira Sans Medium"/>
                </a:rPr>
                <a:t>Tulis catatan di sini</a:t>
              </a:r>
            </a:p>
          </p:txBody>
        </p:sp>
      </p:grpSp>
      <p:grpSp>
        <p:nvGrpSpPr>
          <p:cNvPr name="Group 13" id="13"/>
          <p:cNvGrpSpPr>
            <a:grpSpLocks noChangeAspect="true"/>
          </p:cNvGrpSpPr>
          <p:nvPr/>
        </p:nvGrpSpPr>
        <p:grpSpPr>
          <a:xfrm rot="0">
            <a:off x="11864155" y="4186163"/>
            <a:ext cx="1055971" cy="1055967"/>
            <a:chOff x="0" y="0"/>
            <a:chExt cx="6350000" cy="6349975"/>
          </a:xfrm>
        </p:grpSpPr>
        <p:sp>
          <p:nvSpPr>
            <p:cNvPr name="Freeform 14" id="14"/>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175956" r="-129720" t="-45510" b="-124773"/>
              </a:stretch>
            </a:blipFill>
          </p:spPr>
        </p:sp>
      </p:grpSp>
      <p:grpSp>
        <p:nvGrpSpPr>
          <p:cNvPr name="Group 15" id="15"/>
          <p:cNvGrpSpPr/>
          <p:nvPr/>
        </p:nvGrpSpPr>
        <p:grpSpPr>
          <a:xfrm rot="0">
            <a:off x="13682345" y="4558908"/>
            <a:ext cx="1966688" cy="1966688"/>
            <a:chOff x="0" y="0"/>
            <a:chExt cx="812800" cy="812800"/>
          </a:xfrm>
        </p:grpSpPr>
        <p:sp>
          <p:nvSpPr>
            <p:cNvPr name="Freeform 16" id="16"/>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E473"/>
            </a:solidFill>
          </p:spPr>
        </p:sp>
        <p:sp>
          <p:nvSpPr>
            <p:cNvPr name="TextBox 17" id="17"/>
            <p:cNvSpPr txBox="true"/>
            <p:nvPr/>
          </p:nvSpPr>
          <p:spPr>
            <a:xfrm>
              <a:off x="76200" y="38100"/>
              <a:ext cx="660400" cy="698500"/>
            </a:xfrm>
            <a:prstGeom prst="rect">
              <a:avLst/>
            </a:prstGeom>
          </p:spPr>
          <p:txBody>
            <a:bodyPr anchor="ctr" rtlCol="false" tIns="254000" lIns="254000" bIns="254000" rIns="254000"/>
            <a:lstStyle/>
            <a:p>
              <a:pPr algn="ctr">
                <a:lnSpc>
                  <a:spcPts val="2100"/>
                </a:lnSpc>
              </a:pPr>
              <a:r>
                <a:rPr lang="en-US" sz="1500">
                  <a:solidFill>
                    <a:srgbClr val="000000"/>
                  </a:solidFill>
                  <a:latin typeface="Fira Sans Medium"/>
                </a:rPr>
                <a:t>Tulis catatan di sini</a:t>
              </a:r>
            </a:p>
          </p:txBody>
        </p:sp>
      </p:grpSp>
      <p:grpSp>
        <p:nvGrpSpPr>
          <p:cNvPr name="Group 18" id="18"/>
          <p:cNvGrpSpPr>
            <a:grpSpLocks noChangeAspect="true"/>
          </p:cNvGrpSpPr>
          <p:nvPr/>
        </p:nvGrpSpPr>
        <p:grpSpPr>
          <a:xfrm rot="0">
            <a:off x="15121047" y="5724001"/>
            <a:ext cx="1055971" cy="1055967"/>
            <a:chOff x="0" y="0"/>
            <a:chExt cx="6350000" cy="6349975"/>
          </a:xfrm>
        </p:grpSpPr>
        <p:sp>
          <p:nvSpPr>
            <p:cNvPr name="Freeform 19" id="19"/>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49322" r="-37925" t="-106751" b="-74296"/>
              </a:stretch>
            </a:blipFill>
          </p:spPr>
        </p:sp>
      </p:grpSp>
      <p:grpSp>
        <p:nvGrpSpPr>
          <p:cNvPr name="Group 20" id="20"/>
          <p:cNvGrpSpPr/>
          <p:nvPr/>
        </p:nvGrpSpPr>
        <p:grpSpPr>
          <a:xfrm rot="0">
            <a:off x="12920126" y="430400"/>
            <a:ext cx="2067159" cy="2067159"/>
            <a:chOff x="0" y="0"/>
            <a:chExt cx="812800" cy="812800"/>
          </a:xfrm>
        </p:grpSpPr>
        <p:sp>
          <p:nvSpPr>
            <p:cNvPr name="Freeform 21" id="21"/>
            <p:cNvSpPr/>
            <p:nvPr/>
          </p:nvSpPr>
          <p:spPr>
            <a:xfrm>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A181"/>
            </a:solidFill>
          </p:spPr>
        </p:sp>
        <p:sp>
          <p:nvSpPr>
            <p:cNvPr name="TextBox 22" id="22"/>
            <p:cNvSpPr txBox="true"/>
            <p:nvPr/>
          </p:nvSpPr>
          <p:spPr>
            <a:xfrm>
              <a:off x="0" y="-38100"/>
              <a:ext cx="812800" cy="850900"/>
            </a:xfrm>
            <a:prstGeom prst="rect">
              <a:avLst/>
            </a:prstGeom>
          </p:spPr>
          <p:txBody>
            <a:bodyPr anchor="ctr" rtlCol="false" tIns="254000" lIns="254000" bIns="254000" rIns="254000"/>
            <a:lstStyle/>
            <a:p>
              <a:pPr algn="ctr">
                <a:lnSpc>
                  <a:spcPts val="2100"/>
                </a:lnSpc>
              </a:pPr>
              <a:r>
                <a:rPr lang="en-US" sz="1500">
                  <a:solidFill>
                    <a:srgbClr val="F4F4F4"/>
                  </a:solidFill>
                  <a:latin typeface="Fira Sans Medium"/>
                </a:rPr>
                <a:t>Salin catatan, tarik ke papan, dan tulis ide Anda.</a:t>
              </a:r>
            </a:p>
          </p:txBody>
        </p:sp>
      </p:grpSp>
      <p:grpSp>
        <p:nvGrpSpPr>
          <p:cNvPr name="Group 23" id="23"/>
          <p:cNvGrpSpPr/>
          <p:nvPr/>
        </p:nvGrpSpPr>
        <p:grpSpPr>
          <a:xfrm rot="0">
            <a:off x="15177949" y="430400"/>
            <a:ext cx="2081351" cy="2081351"/>
            <a:chOff x="0" y="0"/>
            <a:chExt cx="812800" cy="812800"/>
          </a:xfrm>
        </p:grpSpPr>
        <p:sp>
          <p:nvSpPr>
            <p:cNvPr name="Freeform 24" id="24"/>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A4E473"/>
            </a:solidFill>
          </p:spPr>
        </p:sp>
        <p:sp>
          <p:nvSpPr>
            <p:cNvPr name="TextBox 25" id="25"/>
            <p:cNvSpPr txBox="true"/>
            <p:nvPr/>
          </p:nvSpPr>
          <p:spPr>
            <a:xfrm>
              <a:off x="76200" y="38100"/>
              <a:ext cx="660400" cy="698500"/>
            </a:xfrm>
            <a:prstGeom prst="rect">
              <a:avLst/>
            </a:prstGeom>
          </p:spPr>
          <p:txBody>
            <a:bodyPr anchor="ctr" rtlCol="false" tIns="254000" lIns="254000" bIns="254000" rIns="254000"/>
            <a:lstStyle/>
            <a:p>
              <a:pPr algn="ctr">
                <a:lnSpc>
                  <a:spcPts val="2100"/>
                </a:lnSpc>
              </a:pPr>
              <a:r>
                <a:rPr lang="en-US" sz="1500">
                  <a:solidFill>
                    <a:srgbClr val="000000"/>
                  </a:solidFill>
                  <a:latin typeface="Fira Sans Medium"/>
                </a:rPr>
                <a:t>Salin catatan, tarik ke papan, dan tulis ide Anda.</a:t>
              </a:r>
            </a:p>
          </p:txBody>
        </p:sp>
      </p:grpSp>
      <p:grpSp>
        <p:nvGrpSpPr>
          <p:cNvPr name="Group 26" id="26"/>
          <p:cNvGrpSpPr/>
          <p:nvPr/>
        </p:nvGrpSpPr>
        <p:grpSpPr>
          <a:xfrm rot="0">
            <a:off x="1028700" y="8199209"/>
            <a:ext cx="16230600" cy="735073"/>
            <a:chOff x="0" y="0"/>
            <a:chExt cx="12244598" cy="554549"/>
          </a:xfrm>
        </p:grpSpPr>
        <p:sp>
          <p:nvSpPr>
            <p:cNvPr name="Freeform 27" id="27"/>
            <p:cNvSpPr/>
            <p:nvPr/>
          </p:nvSpPr>
          <p:spPr>
            <a:xfrm>
              <a:off x="0" y="0"/>
              <a:ext cx="12244598" cy="554549"/>
            </a:xfrm>
            <a:custGeom>
              <a:avLst/>
              <a:gdLst/>
              <a:ahLst/>
              <a:cxnLst/>
              <a:rect r="r" b="b" t="t" l="l"/>
              <a:pathLst>
                <a:path h="554549" w="12244598">
                  <a:moveTo>
                    <a:pt x="0" y="0"/>
                  </a:moveTo>
                  <a:lnTo>
                    <a:pt x="12244598" y="0"/>
                  </a:lnTo>
                  <a:lnTo>
                    <a:pt x="12244598" y="554549"/>
                  </a:lnTo>
                  <a:lnTo>
                    <a:pt x="0" y="554549"/>
                  </a:lnTo>
                  <a:close/>
                </a:path>
              </a:pathLst>
            </a:custGeom>
            <a:solidFill>
              <a:srgbClr val="F4F4F4"/>
            </a:solidFill>
            <a:ln>
              <a:noFill/>
            </a:ln>
          </p:spPr>
        </p:sp>
        <p:sp>
          <p:nvSpPr>
            <p:cNvPr name="TextBox 28" id="28"/>
            <p:cNvSpPr txBox="true"/>
            <p:nvPr/>
          </p:nvSpPr>
          <p:spPr>
            <a:xfrm>
              <a:off x="0" y="-38100"/>
              <a:ext cx="812800" cy="850900"/>
            </a:xfrm>
            <a:prstGeom prst="rect">
              <a:avLst/>
            </a:prstGeom>
          </p:spPr>
          <p:txBody>
            <a:bodyPr anchor="ctr" rtlCol="false" tIns="254000" lIns="254000" bIns="254000" rIns="254000"/>
            <a:lstStyle/>
            <a:p>
              <a:pPr>
                <a:lnSpc>
                  <a:spcPts val="2100"/>
                </a:lnSpc>
              </a:pPr>
              <a:r>
                <a:rPr lang="en-US" sz="1500">
                  <a:solidFill>
                    <a:srgbClr val="000000"/>
                  </a:solidFill>
                  <a:latin typeface="Fira Sans Light Bold"/>
                </a:rPr>
                <a:t>Tip: </a:t>
              </a:r>
              <a:r>
                <a:rPr lang="en-US" sz="1500">
                  <a:solidFill>
                    <a:srgbClr val="000000"/>
                  </a:solidFill>
                  <a:latin typeface="Fira Sans Light"/>
                </a:rPr>
                <a:t>Kolaborasi memudahkan kerja tim! Klik "Bagikan" dan ajak semua rekan tim mengisinya. Gunakan halaman papan ini untuk buletin, curah pendapat, dan ide seru lainnya!</a:t>
              </a:r>
            </a:p>
          </p:txBody>
        </p:sp>
      </p:grpSp>
      <p:sp>
        <p:nvSpPr>
          <p:cNvPr name="TextBox 29" id="29"/>
          <p:cNvSpPr txBox="true"/>
          <p:nvPr/>
        </p:nvSpPr>
        <p:spPr>
          <a:xfrm rot="0">
            <a:off x="1028700" y="9269656"/>
            <a:ext cx="5231327" cy="290194"/>
          </a:xfrm>
          <a:prstGeom prst="rect">
            <a:avLst/>
          </a:prstGeom>
        </p:spPr>
        <p:txBody>
          <a:bodyPr anchor="t" rtlCol="false" tIns="0" lIns="0" bIns="0" rIns="0">
            <a:spAutoFit/>
          </a:bodyPr>
          <a:lstStyle/>
          <a:p>
            <a:pPr>
              <a:lnSpc>
                <a:spcPts val="2380"/>
              </a:lnSpc>
              <a:spcBef>
                <a:spcPct val="0"/>
              </a:spcBef>
            </a:pPr>
            <a:r>
              <a:rPr lang="en-US" sz="1700" u="sng">
                <a:solidFill>
                  <a:srgbClr val="F4F4F4"/>
                </a:solidFill>
                <a:latin typeface="Fira Sans Light Bold"/>
              </a:rPr>
              <a:t>Ke Halaman Agenda</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4081194"/>
            <a:ext cx="5499225" cy="1285875"/>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Fira Sans Medium"/>
              </a:rPr>
              <a:t>kelompok</a:t>
            </a:r>
          </a:p>
        </p:txBody>
      </p:sp>
      <p:sp>
        <p:nvSpPr>
          <p:cNvPr name="TextBox 7" id="7"/>
          <p:cNvSpPr txBox="true"/>
          <p:nvPr/>
        </p:nvSpPr>
        <p:spPr>
          <a:xfrm rot="0">
            <a:off x="10100540" y="775942"/>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Ade  Arian</a:t>
            </a:r>
          </a:p>
        </p:txBody>
      </p:sp>
      <p:sp>
        <p:nvSpPr>
          <p:cNvPr name="TextBox 8" id="8"/>
          <p:cNvSpPr txBox="true"/>
          <p:nvPr/>
        </p:nvSpPr>
        <p:spPr>
          <a:xfrm rot="0">
            <a:off x="10100540" y="1490173"/>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Akbar Fidhel Muhammad</a:t>
            </a:r>
          </a:p>
        </p:txBody>
      </p:sp>
      <p:sp>
        <p:nvSpPr>
          <p:cNvPr name="TextBox 9" id="9"/>
          <p:cNvSpPr txBox="true"/>
          <p:nvPr/>
        </p:nvSpPr>
        <p:spPr>
          <a:xfrm rot="0">
            <a:off x="10100540" y="2204404"/>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u="sng">
                <a:solidFill>
                  <a:srgbClr val="F4F4F4"/>
                </a:solidFill>
                <a:latin typeface="Fira Sans Light"/>
              </a:rPr>
              <a:t>Dzikri Puja Auliarachman</a:t>
            </a:r>
          </a:p>
        </p:txBody>
      </p:sp>
      <p:sp>
        <p:nvSpPr>
          <p:cNvPr name="TextBox 10" id="10"/>
          <p:cNvSpPr txBox="true"/>
          <p:nvPr/>
        </p:nvSpPr>
        <p:spPr>
          <a:xfrm rot="0">
            <a:off x="10100540" y="2918635"/>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Putri Aulia</a:t>
            </a:r>
          </a:p>
        </p:txBody>
      </p:sp>
      <p:sp>
        <p:nvSpPr>
          <p:cNvPr name="TextBox 11" id="11"/>
          <p:cNvSpPr txBox="true"/>
          <p:nvPr/>
        </p:nvSpPr>
        <p:spPr>
          <a:xfrm rot="0">
            <a:off x="10100540" y="3632866"/>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Sarah Ayu Rahmawati</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1798163" y="5803579"/>
            <a:ext cx="7388722" cy="6398668"/>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4388041" y="430705"/>
            <a:ext cx="5276948" cy="4569862"/>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6" id="6"/>
          <p:cNvSpPr txBox="true"/>
          <p:nvPr/>
        </p:nvSpPr>
        <p:spPr>
          <a:xfrm rot="0">
            <a:off x="1235185" y="4765617"/>
            <a:ext cx="5705011" cy="422275"/>
          </a:xfrm>
          <a:prstGeom prst="rect">
            <a:avLst/>
          </a:prstGeom>
        </p:spPr>
        <p:txBody>
          <a:bodyPr anchor="t" rtlCol="false" tIns="0" lIns="0" bIns="0" rIns="0">
            <a:spAutoFit/>
          </a:bodyPr>
          <a:lstStyle/>
          <a:p>
            <a:pPr>
              <a:lnSpc>
                <a:spcPts val="3499"/>
              </a:lnSpc>
            </a:pPr>
          </a:p>
        </p:txBody>
      </p:sp>
      <p:sp>
        <p:nvSpPr>
          <p:cNvPr name="TextBox 7" id="7"/>
          <p:cNvSpPr txBox="true"/>
          <p:nvPr/>
        </p:nvSpPr>
        <p:spPr>
          <a:xfrm rot="0">
            <a:off x="1028700" y="430705"/>
            <a:ext cx="5531827" cy="1285875"/>
          </a:xfrm>
          <a:prstGeom prst="rect">
            <a:avLst/>
          </a:prstGeom>
        </p:spPr>
        <p:txBody>
          <a:bodyPr anchor="t" rtlCol="false" tIns="0" lIns="0" bIns="0" rIns="0">
            <a:spAutoFit/>
          </a:bodyPr>
          <a:lstStyle/>
          <a:p>
            <a:pPr marL="0" indent="0" lvl="0">
              <a:lnSpc>
                <a:spcPts val="10199"/>
              </a:lnSpc>
              <a:spcBef>
                <a:spcPct val="0"/>
              </a:spcBef>
            </a:pPr>
            <a:r>
              <a:rPr lang="en-US" sz="8499" spc="-84">
                <a:solidFill>
                  <a:srgbClr val="000000"/>
                </a:solidFill>
                <a:latin typeface="Fira Sans Medium"/>
              </a:rPr>
              <a:t>Abstrak</a:t>
            </a:r>
          </a:p>
        </p:txBody>
      </p:sp>
      <p:sp>
        <p:nvSpPr>
          <p:cNvPr name="TextBox 8" id="8"/>
          <p:cNvSpPr txBox="true"/>
          <p:nvPr/>
        </p:nvSpPr>
        <p:spPr>
          <a:xfrm rot="0">
            <a:off x="637794" y="1818523"/>
            <a:ext cx="11160369" cy="7184390"/>
          </a:xfrm>
          <a:prstGeom prst="rect">
            <a:avLst/>
          </a:prstGeom>
        </p:spPr>
        <p:txBody>
          <a:bodyPr anchor="t" rtlCol="false" tIns="0" lIns="0" bIns="0" rIns="0">
            <a:spAutoFit/>
          </a:bodyPr>
          <a:lstStyle/>
          <a:p>
            <a:pPr algn="ctr">
              <a:lnSpc>
                <a:spcPts val="4059"/>
              </a:lnSpc>
              <a:spcBef>
                <a:spcPct val="0"/>
              </a:spcBef>
            </a:pPr>
            <a:r>
              <a:rPr lang="en-US" sz="2899">
                <a:solidFill>
                  <a:srgbClr val="000000"/>
                </a:solidFill>
                <a:latin typeface="Fira Sans Light"/>
              </a:rPr>
              <a:t>Penggunaan teknologi yang berkembang pesat di semua bidang kehidupan seperti pendidikan, perdagangan, dan militer. Perkembangan teknologi yang mempengaruhi desain sistem harus dapat membantu manusia dalam kegiatan mereka. Data Mahasiswa adalah data mahasiswa yang berisi nilai, kehadiran dan sebagainya. Sedangkan untuk pengolahan data dan Penilaian telah dilakukan secara manual, sehingga masih ada inefisiensi dalam penggunaan waktu dan usaha. Sehingga kebutuhan untuk berpikir tentang bagaimana membangun Database Mahasiswa pada Java. Database  ini dibuat dalam bentuk sederhana yang dapat digunakan dengan mudah. Databasei ini dibangun dengan menggunakan bahasa pemrograman Java dengan perangkat lunak NetBeans IDE 7.0 dan sistem manajemen database (database) menggunakan MySQL disertakan dengan XAMPP.</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5676349" y="447675"/>
            <a:ext cx="6935302" cy="1152525"/>
          </a:xfrm>
          <a:prstGeom prst="rect">
            <a:avLst/>
          </a:prstGeom>
        </p:spPr>
        <p:txBody>
          <a:bodyPr anchor="t" rtlCol="false" tIns="0" lIns="0" bIns="0" rIns="0">
            <a:spAutoFit/>
          </a:bodyPr>
          <a:lstStyle/>
          <a:p>
            <a:pPr algn="l" marL="0" indent="0" lvl="0">
              <a:lnSpc>
                <a:spcPts val="9000"/>
              </a:lnSpc>
              <a:spcBef>
                <a:spcPct val="0"/>
              </a:spcBef>
            </a:pPr>
            <a:r>
              <a:rPr lang="en-US" sz="7500" spc="-75">
                <a:solidFill>
                  <a:srgbClr val="F4F4F4"/>
                </a:solidFill>
                <a:latin typeface="Fira Sans Medium"/>
              </a:rPr>
              <a:t>Pendahuluan</a:t>
            </a:r>
          </a:p>
        </p:txBody>
      </p:sp>
      <p:sp>
        <p:nvSpPr>
          <p:cNvPr name="TextBox 3" id="3"/>
          <p:cNvSpPr txBox="true"/>
          <p:nvPr/>
        </p:nvSpPr>
        <p:spPr>
          <a:xfrm rot="0">
            <a:off x="1157654" y="1976657"/>
            <a:ext cx="15972692" cy="7407276"/>
          </a:xfrm>
          <a:prstGeom prst="rect">
            <a:avLst/>
          </a:prstGeom>
        </p:spPr>
        <p:txBody>
          <a:bodyPr anchor="t" rtlCol="false" tIns="0" lIns="0" bIns="0" rIns="0">
            <a:spAutoFit/>
          </a:bodyPr>
          <a:lstStyle/>
          <a:p>
            <a:pPr algn="ctr">
              <a:lnSpc>
                <a:spcPts val="4899"/>
              </a:lnSpc>
              <a:spcBef>
                <a:spcPct val="0"/>
              </a:spcBef>
            </a:pPr>
            <a:r>
              <a:rPr lang="en-US" sz="3499">
                <a:solidFill>
                  <a:srgbClr val="F4F4F4"/>
                </a:solidFill>
                <a:latin typeface="Fira Sans Light"/>
              </a:rPr>
              <a:t>Sistem informasi berbasis komputer saat ini telah menjadi suatu hal yang primer bagi kebutuhan pemenuhan kebutuhan informasi. Banyak bidang yang telah memanfaatkan sistem informasi berbasis komputer sebagai sarana mempermudah pekerjaan. Mulai dari kalangan pebisnis sampai dengan akademis/pendidikan telah menggunakan komputer sebagai alat bantu dalam mempermudah pekerjaan. Perkembangan IPTEK (Ilmu Pengetahuan dan Teknologi) memicu banyak kalangan untuk mencari alternatif pemecahan masalah dibidang sistem informasi. Penggunaan komputer sebagai alat bantu penyelesaian pekerjaan dibidang teknologi sistem informasi semakin banyak bekembang disegala bidang. Komputer dirasa banyak memiliki keunggulan, alasannya komputer dapat diprogram sehingga dapat digunakan sesuai keinginan user/pemakainya.</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1798163" y="5803579"/>
            <a:ext cx="7388722" cy="6398668"/>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4388041" y="430705"/>
            <a:ext cx="5276948" cy="4569862"/>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6" id="6"/>
          <p:cNvSpPr txBox="true"/>
          <p:nvPr/>
        </p:nvSpPr>
        <p:spPr>
          <a:xfrm rot="0">
            <a:off x="1235185" y="4765617"/>
            <a:ext cx="5705011" cy="422275"/>
          </a:xfrm>
          <a:prstGeom prst="rect">
            <a:avLst/>
          </a:prstGeom>
        </p:spPr>
        <p:txBody>
          <a:bodyPr anchor="t" rtlCol="false" tIns="0" lIns="0" bIns="0" rIns="0">
            <a:spAutoFit/>
          </a:bodyPr>
          <a:lstStyle/>
          <a:p>
            <a:pPr>
              <a:lnSpc>
                <a:spcPts val="3499"/>
              </a:lnSpc>
            </a:pPr>
          </a:p>
        </p:txBody>
      </p:sp>
      <p:sp>
        <p:nvSpPr>
          <p:cNvPr name="TextBox 7" id="7"/>
          <p:cNvSpPr txBox="true"/>
          <p:nvPr/>
        </p:nvSpPr>
        <p:spPr>
          <a:xfrm rot="0">
            <a:off x="1028700" y="772872"/>
            <a:ext cx="7583365" cy="1152525"/>
          </a:xfrm>
          <a:prstGeom prst="rect">
            <a:avLst/>
          </a:prstGeom>
        </p:spPr>
        <p:txBody>
          <a:bodyPr anchor="t" rtlCol="false" tIns="0" lIns="0" bIns="0" rIns="0">
            <a:spAutoFit/>
          </a:bodyPr>
          <a:lstStyle/>
          <a:p>
            <a:pPr marL="0" indent="0" lvl="0">
              <a:lnSpc>
                <a:spcPts val="9000"/>
              </a:lnSpc>
              <a:spcBef>
                <a:spcPct val="0"/>
              </a:spcBef>
            </a:pPr>
            <a:r>
              <a:rPr lang="en-US" sz="7500" spc="-75">
                <a:solidFill>
                  <a:srgbClr val="000000"/>
                </a:solidFill>
                <a:latin typeface="Fira Sans Medium"/>
              </a:rPr>
              <a:t>Latar belakang</a:t>
            </a:r>
          </a:p>
        </p:txBody>
      </p:sp>
      <p:sp>
        <p:nvSpPr>
          <p:cNvPr name="TextBox 8" id="8"/>
          <p:cNvSpPr txBox="true"/>
          <p:nvPr/>
        </p:nvSpPr>
        <p:spPr>
          <a:xfrm rot="0">
            <a:off x="637794" y="2336536"/>
            <a:ext cx="11160369" cy="6169026"/>
          </a:xfrm>
          <a:prstGeom prst="rect">
            <a:avLst/>
          </a:prstGeom>
        </p:spPr>
        <p:txBody>
          <a:bodyPr anchor="t" rtlCol="false" tIns="0" lIns="0" bIns="0" rIns="0">
            <a:spAutoFit/>
          </a:bodyPr>
          <a:lstStyle/>
          <a:p>
            <a:pPr algn="ctr">
              <a:lnSpc>
                <a:spcPts val="4899"/>
              </a:lnSpc>
              <a:spcBef>
                <a:spcPct val="0"/>
              </a:spcBef>
            </a:pPr>
            <a:r>
              <a:rPr lang="en-US" sz="3499">
                <a:solidFill>
                  <a:srgbClr val="000000"/>
                </a:solidFill>
                <a:latin typeface="Fira Sans Light"/>
              </a:rPr>
              <a:t>Java adalah bahasa pemrograman yang populer, yang digunakan untuk mengembangkan aplikasi berbasis web, desktop dan mobile. Salah satu fitur yang umum diimplementasikan dalam aplikasi Java adalah operasi CRUD (Create, Read, Update, Delete). CRUD memungkinkan pengguna untuk membuat, membaca, memperbarui dan menghapus data dari aplikasi. Hal ini sangat penting ketika membangun aplikasi berbasis data, seperti sistem manajemen penjualan atau sistem manajemen inventori.</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3438257"/>
            <a:ext cx="4460469" cy="2571750"/>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Fira Sans Medium"/>
              </a:rPr>
              <a:t>rumusan masalah</a:t>
            </a:r>
          </a:p>
        </p:txBody>
      </p:sp>
      <p:sp>
        <p:nvSpPr>
          <p:cNvPr name="TextBox 7" id="7"/>
          <p:cNvSpPr txBox="true"/>
          <p:nvPr/>
        </p:nvSpPr>
        <p:spPr>
          <a:xfrm rot="0">
            <a:off x="10100540" y="823974"/>
            <a:ext cx="6109328" cy="9766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bagaimana cara membuat database penjualan b arang</a:t>
            </a:r>
          </a:p>
        </p:txBody>
      </p:sp>
      <p:sp>
        <p:nvSpPr>
          <p:cNvPr name="TextBox 8" id="8"/>
          <p:cNvSpPr txBox="true"/>
          <p:nvPr/>
        </p:nvSpPr>
        <p:spPr>
          <a:xfrm rot="0">
            <a:off x="10100540" y="2200654"/>
            <a:ext cx="6109328" cy="9766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bagaimana cara melakukan Create pada database penjualan barang</a:t>
            </a:r>
          </a:p>
        </p:txBody>
      </p:sp>
      <p:sp>
        <p:nvSpPr>
          <p:cNvPr name="TextBox 9" id="9"/>
          <p:cNvSpPr txBox="true"/>
          <p:nvPr/>
        </p:nvSpPr>
        <p:spPr>
          <a:xfrm rot="0">
            <a:off x="10100540" y="3873016"/>
            <a:ext cx="6109328" cy="9766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bagaimana cara nelakukan Read pada database penjualan barang</a:t>
            </a:r>
          </a:p>
        </p:txBody>
      </p:sp>
      <p:sp>
        <p:nvSpPr>
          <p:cNvPr name="TextBox 10" id="10"/>
          <p:cNvSpPr txBox="true"/>
          <p:nvPr/>
        </p:nvSpPr>
        <p:spPr>
          <a:xfrm rot="0">
            <a:off x="10100540" y="5245467"/>
            <a:ext cx="6109328" cy="14719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bagaimana cara melakukan Update pada database penjualan barang</a:t>
            </a:r>
          </a:p>
        </p:txBody>
      </p:sp>
      <p:sp>
        <p:nvSpPr>
          <p:cNvPr name="TextBox 11" id="11"/>
          <p:cNvSpPr txBox="true"/>
          <p:nvPr/>
        </p:nvSpPr>
        <p:spPr>
          <a:xfrm rot="0">
            <a:off x="10100540" y="7217739"/>
            <a:ext cx="6109328" cy="14719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bagaimana cara melakukan Update pada database penjualan barang</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5512745" cy="2571750"/>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Batasan masalah</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3061137" y="7468788"/>
            <a:ext cx="3480308" cy="3013963"/>
            <a:chOff x="0" y="0"/>
            <a:chExt cx="3619627" cy="3134614"/>
          </a:xfrm>
        </p:grpSpPr>
        <p:sp>
          <p:nvSpPr>
            <p:cNvPr name="Freeform 6" id="6"/>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300983" y="7795449"/>
            <a:ext cx="3378391" cy="2925703"/>
            <a:chOff x="0" y="0"/>
            <a:chExt cx="3619627" cy="3134614"/>
          </a:xfrm>
        </p:grpSpPr>
        <p:sp>
          <p:nvSpPr>
            <p:cNvPr name="Freeform 10" id="10"/>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11" id="11"/>
          <p:cNvSpPr txBox="true"/>
          <p:nvPr/>
        </p:nvSpPr>
        <p:spPr>
          <a:xfrm rot="0">
            <a:off x="8986898" y="1528491"/>
            <a:ext cx="8272402" cy="1095375"/>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aplikasi database sederhana untukn  penjualan barang.</a:t>
            </a:r>
          </a:p>
        </p:txBody>
      </p:sp>
      <p:sp>
        <p:nvSpPr>
          <p:cNvPr name="TextBox 12" id="12"/>
          <p:cNvSpPr txBox="true"/>
          <p:nvPr/>
        </p:nvSpPr>
        <p:spPr>
          <a:xfrm rot="0">
            <a:off x="8986898" y="4591158"/>
            <a:ext cx="8272402" cy="552450"/>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menggunakan metode CRUD</a:t>
            </a:r>
          </a:p>
        </p:txBody>
      </p:sp>
      <p:sp>
        <p:nvSpPr>
          <p:cNvPr name="TextBox 13" id="13"/>
          <p:cNvSpPr txBox="true"/>
          <p:nvPr/>
        </p:nvSpPr>
        <p:spPr>
          <a:xfrm rot="0">
            <a:off x="8986898" y="6390650"/>
            <a:ext cx="8272402" cy="1095375"/>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tidak ada spesifikasi tambahan yang diberikan</a:t>
            </a:r>
          </a:p>
        </p:txBody>
      </p:sp>
      <p:sp>
        <p:nvSpPr>
          <p:cNvPr name="AutoShape 14" id="14"/>
          <p:cNvSpPr/>
          <p:nvPr/>
        </p:nvSpPr>
        <p:spPr>
          <a:xfrm rot="0">
            <a:off x="8986898" y="2871516"/>
            <a:ext cx="8272402" cy="0"/>
          </a:xfrm>
          <a:prstGeom prst="line">
            <a:avLst/>
          </a:prstGeom>
          <a:ln cap="flat" w="9525">
            <a:solidFill>
              <a:srgbClr val="000000"/>
            </a:solidFill>
            <a:prstDash val="solid"/>
            <a:headEnd type="none" len="sm" w="sm"/>
            <a:tailEnd type="none" len="sm" w="sm"/>
          </a:ln>
        </p:spPr>
      </p:sp>
      <p:sp>
        <p:nvSpPr>
          <p:cNvPr name="AutoShape 15" id="15"/>
          <p:cNvSpPr/>
          <p:nvPr/>
        </p:nvSpPr>
        <p:spPr>
          <a:xfrm rot="0">
            <a:off x="8986898" y="5280798"/>
            <a:ext cx="8272402" cy="0"/>
          </a:xfrm>
          <a:prstGeom prst="line">
            <a:avLst/>
          </a:prstGeom>
          <a:ln cap="flat" w="9525">
            <a:solidFill>
              <a:srgbClr val="000000"/>
            </a:solidFill>
            <a:prstDash val="solid"/>
            <a:headEnd type="none" len="sm" w="sm"/>
            <a:tailEnd type="none" len="sm" w="sm"/>
          </a:ln>
        </p:spPr>
      </p:sp>
      <p:sp>
        <p:nvSpPr>
          <p:cNvPr name="AutoShape 16" id="16"/>
          <p:cNvSpPr/>
          <p:nvPr/>
        </p:nvSpPr>
        <p:spPr>
          <a:xfrm rot="0">
            <a:off x="9144000" y="7459263"/>
            <a:ext cx="8272402" cy="0"/>
          </a:xfrm>
          <a:prstGeom prst="line">
            <a:avLst/>
          </a:prstGeom>
          <a:ln cap="flat" w="9525">
            <a:solidFill>
              <a:srgbClr val="000000"/>
            </a:solidFill>
            <a:prstDash val="solid"/>
            <a:headEnd type="none" len="sm" w="sm"/>
            <a:tailEnd type="none" len="sm" w="sm"/>
          </a:ln>
        </p:spPr>
      </p:sp>
    </p:spTree>
  </p:cSld>
  <p:clrMapOvr>
    <a:masterClrMapping/>
  </p:clrMapOvr>
</p:sld>
</file>

<file path=ppt/slides/slide8.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2009993" y="306851"/>
            <a:ext cx="3151914" cy="2729572"/>
            <a:chOff x="0" y="0"/>
            <a:chExt cx="3619627" cy="3134614"/>
          </a:xfrm>
        </p:grpSpPr>
        <p:sp>
          <p:nvSpPr>
            <p:cNvPr name="Freeform 5" id="5"/>
            <p:cNvSpPr/>
            <p:nvPr/>
          </p:nvSpPr>
          <p:spPr>
            <a:xfrm>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2805099" y="885746"/>
            <a:ext cx="6910589" cy="1285875"/>
          </a:xfrm>
          <a:prstGeom prst="rect">
            <a:avLst/>
          </a:prstGeom>
        </p:spPr>
        <p:txBody>
          <a:bodyPr anchor="t" rtlCol="false" tIns="0" lIns="0" bIns="0" rIns="0">
            <a:spAutoFit/>
          </a:bodyPr>
          <a:lstStyle/>
          <a:p>
            <a:pPr>
              <a:lnSpc>
                <a:spcPts val="10199"/>
              </a:lnSpc>
              <a:spcBef>
                <a:spcPct val="0"/>
              </a:spcBef>
            </a:pPr>
            <a:r>
              <a:rPr lang="en-US" sz="8499" spc="-84">
                <a:solidFill>
                  <a:srgbClr val="F4F4F4"/>
                </a:solidFill>
                <a:latin typeface="Fira Sans Medium"/>
              </a:rPr>
              <a:t>Tujuan</a:t>
            </a:r>
          </a:p>
        </p:txBody>
      </p:sp>
      <p:sp>
        <p:nvSpPr>
          <p:cNvPr name="TextBox 7" id="7"/>
          <p:cNvSpPr txBox="true"/>
          <p:nvPr/>
        </p:nvSpPr>
        <p:spPr>
          <a:xfrm rot="0">
            <a:off x="732692" y="3206432"/>
            <a:ext cx="11752385" cy="5240021"/>
          </a:xfrm>
          <a:prstGeom prst="rect">
            <a:avLst/>
          </a:prstGeom>
        </p:spPr>
        <p:txBody>
          <a:bodyPr anchor="t" rtlCol="false" tIns="0" lIns="0" bIns="0" rIns="0">
            <a:spAutoFit/>
          </a:bodyPr>
          <a:lstStyle/>
          <a:p>
            <a:pPr algn="ctr">
              <a:lnSpc>
                <a:spcPts val="5179"/>
              </a:lnSpc>
              <a:spcBef>
                <a:spcPct val="0"/>
              </a:spcBef>
            </a:pPr>
            <a:r>
              <a:rPr lang="en-US" sz="3699">
                <a:solidFill>
                  <a:srgbClr val="F4F4F4"/>
                </a:solidFill>
                <a:latin typeface="Fira Sans Light"/>
              </a:rPr>
              <a:t>Tujuan dari proposal ini adalah untuk mengembangkan aplikasi Java yang melakukan operasi CRUD. Aplikasi ini akan mampu membuat, membaca, memperbarui dan menghapus data dari berbagai sumber data, seperti basis data relasional, basis data NoSQL, dll. Aplikasi ini akan memungkinkan pengguna untuk dengan cepat dan mudah mengakses dan memanipulasi data yang tersimpan di sumber data.</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AutoShape 2" id="2"/>
          <p:cNvSpPr/>
          <p:nvPr/>
        </p:nvSpPr>
        <p:spPr>
          <a:xfrm rot="0">
            <a:off x="1028700" y="2912062"/>
            <a:ext cx="16230600" cy="5087122"/>
          </a:xfrm>
          <a:prstGeom prst="rect">
            <a:avLst/>
          </a:prstGeom>
          <a:solidFill>
            <a:srgbClr val="F4F4F4"/>
          </a:solidFill>
        </p:spPr>
      </p:sp>
      <p:sp>
        <p:nvSpPr>
          <p:cNvPr name="TextBox 3" id="3"/>
          <p:cNvSpPr txBox="true"/>
          <p:nvPr/>
        </p:nvSpPr>
        <p:spPr>
          <a:xfrm rot="0">
            <a:off x="1028700" y="1028700"/>
            <a:ext cx="12132252" cy="1152525"/>
          </a:xfrm>
          <a:prstGeom prst="rect">
            <a:avLst/>
          </a:prstGeom>
        </p:spPr>
        <p:txBody>
          <a:bodyPr anchor="t" rtlCol="false" tIns="0" lIns="0" bIns="0" rIns="0">
            <a:spAutoFit/>
          </a:bodyPr>
          <a:lstStyle/>
          <a:p>
            <a:pPr>
              <a:lnSpc>
                <a:spcPts val="9119"/>
              </a:lnSpc>
              <a:spcBef>
                <a:spcPct val="0"/>
              </a:spcBef>
            </a:pPr>
            <a:r>
              <a:rPr lang="en-US" sz="7599" spc="-75">
                <a:solidFill>
                  <a:srgbClr val="F4F4F4"/>
                </a:solidFill>
                <a:latin typeface="Fira Sans Medium"/>
              </a:rPr>
              <a:t>Bahasa Pemrograman java</a:t>
            </a:r>
          </a:p>
        </p:txBody>
      </p:sp>
      <p:sp>
        <p:nvSpPr>
          <p:cNvPr name="TextBox 4" id="4"/>
          <p:cNvSpPr txBox="true"/>
          <p:nvPr/>
        </p:nvSpPr>
        <p:spPr>
          <a:xfrm rot="0">
            <a:off x="1216269" y="3331210"/>
            <a:ext cx="15855462" cy="4091941"/>
          </a:xfrm>
          <a:prstGeom prst="rect">
            <a:avLst/>
          </a:prstGeom>
        </p:spPr>
        <p:txBody>
          <a:bodyPr anchor="t" rtlCol="false" tIns="0" lIns="0" bIns="0" rIns="0">
            <a:spAutoFit/>
          </a:bodyPr>
          <a:lstStyle/>
          <a:p>
            <a:pPr algn="ctr">
              <a:lnSpc>
                <a:spcPts val="5459"/>
              </a:lnSpc>
              <a:spcBef>
                <a:spcPct val="0"/>
              </a:spcBef>
            </a:pPr>
            <a:r>
              <a:rPr lang="en-US" sz="3899">
                <a:solidFill>
                  <a:srgbClr val="000000"/>
                </a:solidFill>
                <a:latin typeface="Fira Sans Light"/>
              </a:rPr>
              <a:t>Bahasa Java adalah bahasa pemrograman tingkat tinggi yang dirancang untuk membangun aplikasi yang portabel, dapat diskalakan, dan tangguh. Ini banyak digunakan untuk mengembangan aplikasi desktop, web dan seluler, video game, dan lainnya. Java dikenal karena kesederhanaan, keamanan, dan ketangguhannya dan dianggap sebagai salah satu bahasa pemrograman paling populer di dunia.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DAFZKvyi4WQ</dc:identifier>
  <dcterms:modified xsi:type="dcterms:W3CDTF">2011-08-01T06:04:30Z</dcterms:modified>
  <cp:revision>1</cp:revision>
  <dc:title>Database sederhana penjualan accessories handphone</dc:title>
</cp:coreProperties>
</file>

<file path=docProps/thumbnail.jpeg>
</file>